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2" r:id="rId7"/>
    <p:sldId id="261" r:id="rId8"/>
    <p:sldId id="265" r:id="rId9"/>
    <p:sldId id="270" r:id="rId10"/>
    <p:sldId id="263" r:id="rId11"/>
    <p:sldId id="267" r:id="rId12"/>
    <p:sldId id="264" r:id="rId13"/>
    <p:sldId id="266" r:id="rId14"/>
    <p:sldId id="269"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DEF6BE-A8E3-40CC-949B-C3732DF1EA7F}" type="datetimeFigureOut">
              <a:rPr lang="en-IN" smtClean="0"/>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78C4DCA-FD5B-46FB-B758-B838ED7BBC4C}" type="slidenum">
              <a:rPr lang="en-IN" smtClean="0"/>
              <a:t>‹#›</a:t>
            </a:fld>
            <a:endParaRPr lang="en-IN"/>
          </a:p>
        </p:txBody>
      </p:sp>
    </p:spTree>
    <p:extLst>
      <p:ext uri="{BB962C8B-B14F-4D97-AF65-F5344CB8AC3E}">
        <p14:creationId xmlns:p14="http://schemas.microsoft.com/office/powerpoint/2010/main" val="289192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EF6BE-A8E3-40CC-949B-C3732DF1EA7F}" type="datetimeFigureOut">
              <a:rPr lang="en-IN" smtClean="0"/>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1308813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EF6BE-A8E3-40CC-949B-C3732DF1EA7F}" type="datetimeFigureOut">
              <a:rPr lang="en-IN" smtClean="0"/>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402176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DEF6BE-A8E3-40CC-949B-C3732DF1EA7F}" type="datetimeFigureOut">
              <a:rPr lang="en-IN" smtClean="0"/>
              <a:t>21-02-2021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181240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1DEF6BE-A8E3-40CC-949B-C3732DF1EA7F}" type="datetimeFigureOut">
              <a:rPr lang="en-IN" smtClean="0"/>
              <a:t>21-02-2021</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78C4DCA-FD5B-46FB-B758-B838ED7BBC4C}" type="slidenum">
              <a:rPr lang="en-IN" smtClean="0"/>
              <a:t>‹#›</a:t>
            </a:fld>
            <a:endParaRPr lang="en-IN"/>
          </a:p>
        </p:txBody>
      </p:sp>
    </p:spTree>
    <p:extLst>
      <p:ext uri="{BB962C8B-B14F-4D97-AF65-F5344CB8AC3E}">
        <p14:creationId xmlns:p14="http://schemas.microsoft.com/office/powerpoint/2010/main" val="264535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DEF6BE-A8E3-40CC-949B-C3732DF1EA7F}" type="datetimeFigureOut">
              <a:rPr lang="en-IN" smtClean="0"/>
              <a:t>21-02-2021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234616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DEF6BE-A8E3-40CC-949B-C3732DF1EA7F}" type="datetimeFigureOut">
              <a:rPr lang="en-IN" smtClean="0"/>
              <a:t>21-02-2021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264862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DEF6BE-A8E3-40CC-949B-C3732DF1EA7F}" type="datetimeFigureOut">
              <a:rPr lang="en-IN" smtClean="0"/>
              <a:t>21-02-2021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3313510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DEF6BE-A8E3-40CC-949B-C3732DF1EA7F}" type="datetimeFigureOut">
              <a:rPr lang="en-IN" smtClean="0"/>
              <a:t>21-02-2021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428855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DEF6BE-A8E3-40CC-949B-C3732DF1EA7F}" type="datetimeFigureOut">
              <a:rPr lang="en-IN" smtClean="0"/>
              <a:t>21-02-2021</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411119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DEF6BE-A8E3-40CC-949B-C3732DF1EA7F}" type="datetimeFigureOut">
              <a:rPr lang="en-IN" smtClean="0"/>
              <a:t>21-02-2021</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78C4DCA-FD5B-46FB-B758-B838ED7BBC4C}" type="slidenum">
              <a:rPr lang="en-IN" smtClean="0"/>
              <a:t>‹#›</a:t>
            </a:fld>
            <a:endParaRPr lang="en-IN"/>
          </a:p>
        </p:txBody>
      </p:sp>
    </p:spTree>
    <p:extLst>
      <p:ext uri="{BB962C8B-B14F-4D97-AF65-F5344CB8AC3E}">
        <p14:creationId xmlns:p14="http://schemas.microsoft.com/office/powerpoint/2010/main" val="279193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1DEF6BE-A8E3-40CC-949B-C3732DF1EA7F}" type="datetimeFigureOut">
              <a:rPr lang="en-IN" smtClean="0"/>
              <a:t>21-02-2021</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78C4DCA-FD5B-46FB-B758-B838ED7BBC4C}" type="slidenum">
              <a:rPr lang="en-IN" smtClean="0"/>
              <a:t>‹#›</a:t>
            </a:fld>
            <a:endParaRPr lang="en-IN"/>
          </a:p>
        </p:txBody>
      </p:sp>
    </p:spTree>
    <p:extLst>
      <p:ext uri="{BB962C8B-B14F-4D97-AF65-F5344CB8AC3E}">
        <p14:creationId xmlns:p14="http://schemas.microsoft.com/office/powerpoint/2010/main" val="9807630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pache web server logo HD">
            <a:extLst>
              <a:ext uri="{FF2B5EF4-FFF2-40B4-BE49-F238E27FC236}">
                <a16:creationId xmlns:a16="http://schemas.microsoft.com/office/drawing/2014/main" id="{420F505F-7EB6-41A4-947C-33C259B6CC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67" t="11399" r="31451" b="22843"/>
          <a:stretch/>
        </p:blipFill>
        <p:spPr bwMode="auto">
          <a:xfrm>
            <a:off x="5387771" y="1704411"/>
            <a:ext cx="4208206" cy="30971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0462144-2031-46D8-B298-A3F8F3066B3A}"/>
              </a:ext>
            </a:extLst>
          </p:cNvPr>
          <p:cNvSpPr>
            <a:spLocks noGrp="1"/>
          </p:cNvSpPr>
          <p:nvPr>
            <p:ph type="ctrTitle"/>
          </p:nvPr>
        </p:nvSpPr>
        <p:spPr>
          <a:xfrm>
            <a:off x="2084439" y="344129"/>
            <a:ext cx="8829368" cy="1360282"/>
          </a:xfrm>
        </p:spPr>
        <p:txBody>
          <a:bodyPr>
            <a:normAutofit/>
          </a:bodyPr>
          <a:lstStyle/>
          <a:p>
            <a:r>
              <a:rPr lang="en-US" sz="5400" dirty="0">
                <a:solidFill>
                  <a:srgbClr val="002060"/>
                </a:solidFill>
                <a:ea typeface="Cambria" panose="02040503050406030204" pitchFamily="18" charset="0"/>
              </a:rPr>
              <a:t>APACHE WEB SERVER</a:t>
            </a:r>
            <a:endParaRPr lang="en-IN" dirty="0">
              <a:solidFill>
                <a:srgbClr val="002060"/>
              </a:solidFill>
              <a:ea typeface="Cambria" panose="02040503050406030204" pitchFamily="18" charset="0"/>
            </a:endParaRPr>
          </a:p>
        </p:txBody>
      </p:sp>
    </p:spTree>
    <p:extLst>
      <p:ext uri="{BB962C8B-B14F-4D97-AF65-F5344CB8AC3E}">
        <p14:creationId xmlns:p14="http://schemas.microsoft.com/office/powerpoint/2010/main" val="195321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782D-3092-4D79-8429-B110B16B2BA6}"/>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E3C5A109-47F8-4112-B7CC-5F6A74887A50}"/>
              </a:ext>
            </a:extLst>
          </p:cNvPr>
          <p:cNvSpPr>
            <a:spLocks noGrp="1"/>
          </p:cNvSpPr>
          <p:nvPr>
            <p:ph idx="1"/>
          </p:nvPr>
        </p:nvSpPr>
        <p:spPr/>
        <p:txBody>
          <a:bodyPr/>
          <a:lstStyle/>
          <a:p>
            <a:r>
              <a:rPr lang="en-IN" b="0" i="0" dirty="0">
                <a:solidFill>
                  <a:srgbClr val="202122"/>
                </a:solidFill>
                <a:effectLst/>
              </a:rPr>
              <a:t>Open source and free , even for commercial use.</a:t>
            </a:r>
          </a:p>
          <a:p>
            <a:r>
              <a:rPr lang="en-IN" dirty="0">
                <a:solidFill>
                  <a:srgbClr val="202122"/>
                </a:solidFill>
              </a:rPr>
              <a:t>Reliable , stable software.</a:t>
            </a:r>
            <a:endParaRPr lang="en-IN" b="0" i="0" dirty="0">
              <a:solidFill>
                <a:srgbClr val="202122"/>
              </a:solidFill>
              <a:effectLst/>
            </a:endParaRPr>
          </a:p>
          <a:p>
            <a:r>
              <a:rPr lang="en-IN" b="0" i="0" dirty="0">
                <a:solidFill>
                  <a:srgbClr val="202122"/>
                </a:solidFill>
                <a:effectLst/>
              </a:rPr>
              <a:t>Multiple Request Processing modes (MPMs).</a:t>
            </a:r>
          </a:p>
          <a:p>
            <a:r>
              <a:rPr lang="en-IN" b="0" i="0" dirty="0">
                <a:effectLst/>
              </a:rPr>
              <a:t>Highly scalable.</a:t>
            </a:r>
            <a:endParaRPr lang="en-IN" dirty="0"/>
          </a:p>
          <a:p>
            <a:r>
              <a:rPr lang="en-IN" b="0" i="0" u="none" strike="noStrike" dirty="0">
                <a:solidFill>
                  <a:srgbClr val="002060"/>
                </a:solidFill>
                <a:effectLst/>
              </a:rPr>
              <a:t>Reverse proxy</a:t>
            </a:r>
            <a:r>
              <a:rPr lang="en-IN" b="0" i="0" dirty="0">
                <a:solidFill>
                  <a:srgbClr val="002060"/>
                </a:solidFill>
                <a:effectLst/>
              </a:rPr>
              <a:t> </a:t>
            </a:r>
            <a:r>
              <a:rPr lang="en-IN" b="0" i="0" dirty="0">
                <a:effectLst/>
              </a:rPr>
              <a:t>with caching.</a:t>
            </a:r>
          </a:p>
          <a:p>
            <a:r>
              <a:rPr lang="en-US" b="0" i="0" u="none" strike="noStrike" dirty="0">
                <a:solidFill>
                  <a:srgbClr val="002060"/>
                </a:solidFill>
                <a:effectLst/>
              </a:rPr>
              <a:t>Fault tolerance</a:t>
            </a:r>
            <a:r>
              <a:rPr lang="en-US" b="0" i="0" dirty="0">
                <a:solidFill>
                  <a:srgbClr val="002060"/>
                </a:solidFill>
                <a:effectLst/>
              </a:rPr>
              <a:t> </a:t>
            </a:r>
            <a:r>
              <a:rPr lang="en-US" b="0" i="0" dirty="0">
                <a:effectLst/>
              </a:rPr>
              <a:t>and Failover </a:t>
            </a:r>
            <a:r>
              <a:rPr lang="en-US" b="0" i="0" dirty="0">
                <a:solidFill>
                  <a:srgbClr val="202122"/>
                </a:solidFill>
                <a:effectLst/>
              </a:rPr>
              <a:t>with automatic recovery.</a:t>
            </a:r>
          </a:p>
          <a:p>
            <a:r>
              <a:rPr lang="en-US" dirty="0">
                <a:solidFill>
                  <a:srgbClr val="202122"/>
                </a:solidFill>
              </a:rPr>
              <a:t>Cross platform (works on both Unix and windows server).</a:t>
            </a:r>
          </a:p>
          <a:p>
            <a:r>
              <a:rPr lang="en-US" b="0" i="0" dirty="0">
                <a:solidFill>
                  <a:srgbClr val="202122"/>
                </a:solidFill>
                <a:effectLst/>
              </a:rPr>
              <a:t>Huge community and easily available support in case of any problem.</a:t>
            </a:r>
          </a:p>
          <a:p>
            <a:endParaRPr lang="en-IN" dirty="0"/>
          </a:p>
        </p:txBody>
      </p:sp>
    </p:spTree>
    <p:extLst>
      <p:ext uri="{BB962C8B-B14F-4D97-AF65-F5344CB8AC3E}">
        <p14:creationId xmlns:p14="http://schemas.microsoft.com/office/powerpoint/2010/main" val="348022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CB5F-AD67-42F5-A5BE-FB0C40F0B04F}"/>
              </a:ext>
            </a:extLst>
          </p:cNvPr>
          <p:cNvSpPr>
            <a:spLocks noGrp="1"/>
          </p:cNvSpPr>
          <p:nvPr>
            <p:ph type="title"/>
          </p:nvPr>
        </p:nvSpPr>
        <p:spPr/>
        <p:txBody>
          <a:bodyPr/>
          <a:lstStyle/>
          <a:p>
            <a:r>
              <a:rPr lang="en-US" dirty="0"/>
              <a:t>versions</a:t>
            </a:r>
            <a:endParaRPr lang="en-IN" dirty="0"/>
          </a:p>
        </p:txBody>
      </p:sp>
      <p:pic>
        <p:nvPicPr>
          <p:cNvPr id="9" name="Content Placeholder 4">
            <a:extLst>
              <a:ext uri="{FF2B5EF4-FFF2-40B4-BE49-F238E27FC236}">
                <a16:creationId xmlns:a16="http://schemas.microsoft.com/office/drawing/2014/main" id="{757E29CE-BB0A-4033-A21E-959DF56A7A8D}"/>
              </a:ext>
            </a:extLst>
          </p:cNvPr>
          <p:cNvPicPr>
            <a:picLocks noChangeAspect="1"/>
          </p:cNvPicPr>
          <p:nvPr/>
        </p:nvPicPr>
        <p:blipFill rotWithShape="1">
          <a:blip r:embed="rId2"/>
          <a:srcRect l="70796" t="41184" r="1904" b="25685"/>
          <a:stretch/>
        </p:blipFill>
        <p:spPr>
          <a:xfrm>
            <a:off x="2617902" y="1601071"/>
            <a:ext cx="6668973" cy="4552609"/>
          </a:xfrm>
          <a:prstGeom prst="rect">
            <a:avLst/>
          </a:prstGeom>
        </p:spPr>
      </p:pic>
    </p:spTree>
    <p:extLst>
      <p:ext uri="{BB962C8B-B14F-4D97-AF65-F5344CB8AC3E}">
        <p14:creationId xmlns:p14="http://schemas.microsoft.com/office/powerpoint/2010/main" val="1597604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0D5D-324D-4672-A557-A89E3D48C52E}"/>
              </a:ext>
            </a:extLst>
          </p:cNvPr>
          <p:cNvSpPr>
            <a:spLocks noGrp="1"/>
          </p:cNvSpPr>
          <p:nvPr>
            <p:ph type="title"/>
          </p:nvPr>
        </p:nvSpPr>
        <p:spPr/>
        <p:txBody>
          <a:bodyPr/>
          <a:lstStyle/>
          <a:p>
            <a:r>
              <a:rPr lang="en-US" dirty="0"/>
              <a:t>Performance</a:t>
            </a:r>
            <a:endParaRPr lang="en-IN" dirty="0"/>
          </a:p>
        </p:txBody>
      </p:sp>
      <p:sp>
        <p:nvSpPr>
          <p:cNvPr id="3" name="Content Placeholder 2">
            <a:extLst>
              <a:ext uri="{FF2B5EF4-FFF2-40B4-BE49-F238E27FC236}">
                <a16:creationId xmlns:a16="http://schemas.microsoft.com/office/drawing/2014/main" id="{ED2125A8-088E-4366-A8D0-73C71D7919D9}"/>
              </a:ext>
            </a:extLst>
          </p:cNvPr>
          <p:cNvSpPr>
            <a:spLocks noGrp="1"/>
          </p:cNvSpPr>
          <p:nvPr>
            <p:ph idx="1"/>
          </p:nvPr>
        </p:nvSpPr>
        <p:spPr/>
        <p:txBody>
          <a:bodyPr>
            <a:normAutofit/>
          </a:bodyPr>
          <a:lstStyle/>
          <a:p>
            <a:r>
              <a:rPr lang="en-US" sz="2400" b="0" i="0" dirty="0">
                <a:solidFill>
                  <a:srgbClr val="202122"/>
                </a:solidFill>
                <a:effectLst/>
              </a:rPr>
              <a:t>Instead of implementing a single architecture, Apache provides a variety of  Multi-Processing Modules (MPMs), which allow it to run in either a </a:t>
            </a:r>
            <a:r>
              <a:rPr lang="en-US" sz="2400" b="0" i="0" u="none" strike="noStrike" dirty="0">
                <a:solidFill>
                  <a:srgbClr val="0645AD"/>
                </a:solidFill>
                <a:effectLst/>
              </a:rPr>
              <a:t>process</a:t>
            </a:r>
            <a:r>
              <a:rPr lang="en-US" sz="2400" b="0" i="0" dirty="0">
                <a:solidFill>
                  <a:srgbClr val="202122"/>
                </a:solidFill>
                <a:effectLst/>
              </a:rPr>
              <a:t>-based mode, a hybrid (process and </a:t>
            </a:r>
            <a:r>
              <a:rPr lang="en-US" sz="2400" b="0" i="0" u="none" strike="noStrike" dirty="0">
                <a:solidFill>
                  <a:srgbClr val="0645AD"/>
                </a:solidFill>
                <a:effectLst/>
              </a:rPr>
              <a:t>thread</a:t>
            </a:r>
            <a:r>
              <a:rPr lang="en-US" sz="2400" b="0" i="0" dirty="0">
                <a:solidFill>
                  <a:srgbClr val="202122"/>
                </a:solidFill>
                <a:effectLst/>
              </a:rPr>
              <a:t>) mode, or an event-hybrid mode, in order to better match the demands of each particular infrastructure.</a:t>
            </a:r>
          </a:p>
          <a:p>
            <a:r>
              <a:rPr lang="en-US" sz="2400" b="0" i="0" dirty="0">
                <a:solidFill>
                  <a:srgbClr val="202122"/>
                </a:solidFill>
                <a:effectLst/>
              </a:rPr>
              <a:t>Apache is designed to reduce </a:t>
            </a:r>
            <a:r>
              <a:rPr lang="en-US" sz="2400" b="0" i="0" u="none" strike="noStrike" dirty="0">
                <a:solidFill>
                  <a:srgbClr val="0645AD"/>
                </a:solidFill>
                <a:effectLst/>
              </a:rPr>
              <a:t>latency</a:t>
            </a:r>
            <a:r>
              <a:rPr lang="en-US" sz="2400" b="0" i="0" dirty="0">
                <a:solidFill>
                  <a:srgbClr val="202122"/>
                </a:solidFill>
                <a:effectLst/>
              </a:rPr>
              <a:t> and increase </a:t>
            </a:r>
            <a:r>
              <a:rPr lang="en-US" sz="2400" b="0" i="0" u="none" strike="noStrike" dirty="0">
                <a:solidFill>
                  <a:srgbClr val="0645AD"/>
                </a:solidFill>
                <a:effectLst/>
              </a:rPr>
              <a:t>throughput</a:t>
            </a:r>
            <a:r>
              <a:rPr lang="en-US" sz="2400" b="0" i="0" dirty="0">
                <a:solidFill>
                  <a:srgbClr val="202122"/>
                </a:solidFill>
                <a:effectLst/>
              </a:rPr>
              <a:t> relative to simply handling more requests.</a:t>
            </a:r>
            <a:endParaRPr lang="en-IN" sz="2800" dirty="0"/>
          </a:p>
        </p:txBody>
      </p:sp>
    </p:spTree>
    <p:extLst>
      <p:ext uri="{BB962C8B-B14F-4D97-AF65-F5344CB8AC3E}">
        <p14:creationId xmlns:p14="http://schemas.microsoft.com/office/powerpoint/2010/main" val="261688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F14D-C85E-4ADA-A2FE-C241F4052AEA}"/>
              </a:ext>
            </a:extLst>
          </p:cNvPr>
          <p:cNvSpPr>
            <a:spLocks noGrp="1"/>
          </p:cNvSpPr>
          <p:nvPr>
            <p:ph type="title"/>
          </p:nvPr>
        </p:nvSpPr>
        <p:spPr>
          <a:xfrm>
            <a:off x="1273303" y="390525"/>
            <a:ext cx="10058400" cy="1609344"/>
          </a:xfrm>
        </p:spPr>
        <p:txBody>
          <a:bodyPr/>
          <a:lstStyle/>
          <a:p>
            <a:r>
              <a:rPr lang="en-US" dirty="0"/>
              <a:t>Apache vs Nginx vs </a:t>
            </a:r>
            <a:r>
              <a:rPr lang="en-US" dirty="0" err="1"/>
              <a:t>openLitespeed</a:t>
            </a:r>
            <a:endParaRPr lang="en-IN" dirty="0"/>
          </a:p>
        </p:txBody>
      </p:sp>
      <p:pic>
        <p:nvPicPr>
          <p:cNvPr id="10" name="Content Placeholder 4">
            <a:extLst>
              <a:ext uri="{FF2B5EF4-FFF2-40B4-BE49-F238E27FC236}">
                <a16:creationId xmlns:a16="http://schemas.microsoft.com/office/drawing/2014/main" id="{848C83B2-C58F-4B32-A925-5BB0A0512383}"/>
              </a:ext>
            </a:extLst>
          </p:cNvPr>
          <p:cNvPicPr>
            <a:picLocks noChangeAspect="1"/>
          </p:cNvPicPr>
          <p:nvPr/>
        </p:nvPicPr>
        <p:blipFill rotWithShape="1">
          <a:blip r:embed="rId2"/>
          <a:srcRect l="659" t="26974" r="50044" b="34758"/>
          <a:stretch/>
        </p:blipFill>
        <p:spPr>
          <a:xfrm>
            <a:off x="1273303" y="1733550"/>
            <a:ext cx="9308972" cy="4733925"/>
          </a:xfrm>
          <a:prstGeom prst="rect">
            <a:avLst/>
          </a:prstGeom>
        </p:spPr>
      </p:pic>
    </p:spTree>
    <p:extLst>
      <p:ext uri="{BB962C8B-B14F-4D97-AF65-F5344CB8AC3E}">
        <p14:creationId xmlns:p14="http://schemas.microsoft.com/office/powerpoint/2010/main" val="396591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74CC9CF1-410E-4B40-ADB5-8744EFFC85B3}"/>
              </a:ext>
            </a:extLst>
          </p:cNvPr>
          <p:cNvPicPr>
            <a:picLocks noGrp="1" noChangeAspect="1"/>
          </p:cNvPicPr>
          <p:nvPr>
            <p:ph idx="1"/>
          </p:nvPr>
        </p:nvPicPr>
        <p:blipFill rotWithShape="1">
          <a:blip r:embed="rId2"/>
          <a:srcRect l="495" t="26411" r="50969" b="33865"/>
          <a:stretch/>
        </p:blipFill>
        <p:spPr>
          <a:xfrm>
            <a:off x="1695998" y="1336675"/>
            <a:ext cx="8800004" cy="4051300"/>
          </a:xfrm>
        </p:spPr>
      </p:pic>
    </p:spTree>
    <p:extLst>
      <p:ext uri="{BB962C8B-B14F-4D97-AF65-F5344CB8AC3E}">
        <p14:creationId xmlns:p14="http://schemas.microsoft.com/office/powerpoint/2010/main" val="3056708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C3D1-2E08-4D8F-B3C7-74224A50D63D}"/>
              </a:ext>
            </a:extLst>
          </p:cNvPr>
          <p:cNvSpPr>
            <a:spLocks noGrp="1"/>
          </p:cNvSpPr>
          <p:nvPr>
            <p:ph type="title"/>
          </p:nvPr>
        </p:nvSpPr>
        <p:spPr>
          <a:xfrm>
            <a:off x="3098673" y="2399157"/>
            <a:ext cx="10058400" cy="1609344"/>
          </a:xfrm>
        </p:spPr>
        <p:txBody>
          <a:bodyPr>
            <a:normAutofit/>
          </a:bodyPr>
          <a:lstStyle/>
          <a:p>
            <a:r>
              <a:rPr lang="en-US" sz="7200" dirty="0"/>
              <a:t>Thank you !!!</a:t>
            </a:r>
            <a:endParaRPr lang="en-IN" sz="7200" dirty="0"/>
          </a:p>
        </p:txBody>
      </p:sp>
    </p:spTree>
    <p:extLst>
      <p:ext uri="{BB962C8B-B14F-4D97-AF65-F5344CB8AC3E}">
        <p14:creationId xmlns:p14="http://schemas.microsoft.com/office/powerpoint/2010/main" val="205060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D393C-65DC-401F-A944-10AF0B4BAB42}"/>
              </a:ext>
            </a:extLst>
          </p:cNvPr>
          <p:cNvSpPr>
            <a:spLocks noGrp="1"/>
          </p:cNvSpPr>
          <p:nvPr>
            <p:ph type="title"/>
          </p:nvPr>
        </p:nvSpPr>
        <p:spPr/>
        <p:txBody>
          <a:bodyPr/>
          <a:lstStyle/>
          <a:p>
            <a:r>
              <a:rPr lang="en-US" dirty="0"/>
              <a:t>What is Web server ??</a:t>
            </a:r>
            <a:endParaRPr lang="en-IN" dirty="0"/>
          </a:p>
        </p:txBody>
      </p:sp>
      <p:pic>
        <p:nvPicPr>
          <p:cNvPr id="5" name="Content Placeholder 4">
            <a:extLst>
              <a:ext uri="{FF2B5EF4-FFF2-40B4-BE49-F238E27FC236}">
                <a16:creationId xmlns:a16="http://schemas.microsoft.com/office/drawing/2014/main" id="{D5A42D6F-F677-4187-94E5-2D6AB28B95C0}"/>
              </a:ext>
            </a:extLst>
          </p:cNvPr>
          <p:cNvPicPr>
            <a:picLocks noGrp="1" noChangeAspect="1"/>
          </p:cNvPicPr>
          <p:nvPr>
            <p:ph idx="1"/>
          </p:nvPr>
        </p:nvPicPr>
        <p:blipFill rotWithShape="1">
          <a:blip r:embed="rId2"/>
          <a:srcRect r="50044"/>
          <a:stretch/>
        </p:blipFill>
        <p:spPr>
          <a:xfrm>
            <a:off x="3392441" y="2008251"/>
            <a:ext cx="5407117" cy="4111106"/>
          </a:xfrm>
        </p:spPr>
      </p:pic>
    </p:spTree>
    <p:extLst>
      <p:ext uri="{BB962C8B-B14F-4D97-AF65-F5344CB8AC3E}">
        <p14:creationId xmlns:p14="http://schemas.microsoft.com/office/powerpoint/2010/main" val="386587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6BC5-842F-4197-A355-2F4CA2FAA3F8}"/>
              </a:ext>
            </a:extLst>
          </p:cNvPr>
          <p:cNvSpPr>
            <a:spLocks noGrp="1"/>
          </p:cNvSpPr>
          <p:nvPr>
            <p:ph type="title"/>
          </p:nvPr>
        </p:nvSpPr>
        <p:spPr/>
        <p:txBody>
          <a:bodyPr/>
          <a:lstStyle/>
          <a:p>
            <a:r>
              <a:rPr lang="en-US" dirty="0"/>
              <a:t>Web server</a:t>
            </a:r>
            <a:endParaRPr lang="en-IN" dirty="0"/>
          </a:p>
        </p:txBody>
      </p:sp>
      <p:sp>
        <p:nvSpPr>
          <p:cNvPr id="3" name="Content Placeholder 2">
            <a:extLst>
              <a:ext uri="{FF2B5EF4-FFF2-40B4-BE49-F238E27FC236}">
                <a16:creationId xmlns:a16="http://schemas.microsoft.com/office/drawing/2014/main" id="{2C9CF903-835C-4EBA-8EF7-91E4C70C6FC2}"/>
              </a:ext>
            </a:extLst>
          </p:cNvPr>
          <p:cNvSpPr>
            <a:spLocks noGrp="1"/>
          </p:cNvSpPr>
          <p:nvPr>
            <p:ph idx="1"/>
          </p:nvPr>
        </p:nvSpPr>
        <p:spPr>
          <a:xfrm>
            <a:off x="1069848" y="3429000"/>
            <a:ext cx="10058400" cy="4050792"/>
          </a:xfrm>
        </p:spPr>
        <p:txBody>
          <a:bodyPr/>
          <a:lstStyle/>
          <a:p>
            <a:r>
              <a:rPr lang="en-US" dirty="0"/>
              <a:t>The word </a:t>
            </a:r>
            <a:r>
              <a:rPr lang="en-US" b="1" dirty="0"/>
              <a:t>web server</a:t>
            </a:r>
            <a:r>
              <a:rPr lang="en-US" dirty="0"/>
              <a:t>, can refer to the machine that receives request and sent out responses.</a:t>
            </a:r>
          </a:p>
          <a:p>
            <a:r>
              <a:rPr lang="en-US" dirty="0"/>
              <a:t>The basic objective of the web server is to store , process and deliver web pages to the users.</a:t>
            </a:r>
          </a:p>
          <a:p>
            <a:r>
              <a:rPr lang="en-US" dirty="0"/>
              <a:t>A web server’s job is basically to accept request from clients and send responses to those requests. A web server gets a URL, translates it to a filename, and sends that file back over the internet from the local disk of the server.</a:t>
            </a:r>
          </a:p>
          <a:p>
            <a:r>
              <a:rPr lang="en-US" dirty="0"/>
              <a:t>If the web server is not able to process and complete the request, it returns an error message.</a:t>
            </a:r>
            <a:endParaRPr lang="en-IN" dirty="0"/>
          </a:p>
        </p:txBody>
      </p:sp>
      <p:pic>
        <p:nvPicPr>
          <p:cNvPr id="4" name="Picture 3">
            <a:extLst>
              <a:ext uri="{FF2B5EF4-FFF2-40B4-BE49-F238E27FC236}">
                <a16:creationId xmlns:a16="http://schemas.microsoft.com/office/drawing/2014/main" id="{74ECD465-3B59-4BA8-A959-CDCBA90F92E9}"/>
              </a:ext>
            </a:extLst>
          </p:cNvPr>
          <p:cNvPicPr>
            <a:picLocks noChangeAspect="1"/>
          </p:cNvPicPr>
          <p:nvPr/>
        </p:nvPicPr>
        <p:blipFill rotWithShape="1">
          <a:blip r:embed="rId2"/>
          <a:srcRect l="6969" t="31944" r="59287" b="37222"/>
          <a:stretch/>
        </p:blipFill>
        <p:spPr>
          <a:xfrm>
            <a:off x="5826252" y="275082"/>
            <a:ext cx="5295900" cy="3153918"/>
          </a:xfrm>
          <a:prstGeom prst="rect">
            <a:avLst/>
          </a:prstGeom>
        </p:spPr>
      </p:pic>
    </p:spTree>
    <p:extLst>
      <p:ext uri="{BB962C8B-B14F-4D97-AF65-F5344CB8AC3E}">
        <p14:creationId xmlns:p14="http://schemas.microsoft.com/office/powerpoint/2010/main" val="44270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9794-467C-4EC4-AABC-A7F08CF07F92}"/>
              </a:ext>
            </a:extLst>
          </p:cNvPr>
          <p:cNvSpPr>
            <a:spLocks noGrp="1"/>
          </p:cNvSpPr>
          <p:nvPr>
            <p:ph type="title"/>
          </p:nvPr>
        </p:nvSpPr>
        <p:spPr/>
        <p:txBody>
          <a:bodyPr/>
          <a:lstStyle/>
          <a:p>
            <a:r>
              <a:rPr lang="en-US" dirty="0"/>
              <a:t>What is apache web server ??</a:t>
            </a:r>
            <a:endParaRPr lang="en-IN" dirty="0"/>
          </a:p>
        </p:txBody>
      </p:sp>
      <p:pic>
        <p:nvPicPr>
          <p:cNvPr id="5" name="Content Placeholder 4">
            <a:extLst>
              <a:ext uri="{FF2B5EF4-FFF2-40B4-BE49-F238E27FC236}">
                <a16:creationId xmlns:a16="http://schemas.microsoft.com/office/drawing/2014/main" id="{462AD487-ECA7-4087-9324-3D33A805DF71}"/>
              </a:ext>
            </a:extLst>
          </p:cNvPr>
          <p:cNvPicPr>
            <a:picLocks noGrp="1" noChangeAspect="1"/>
          </p:cNvPicPr>
          <p:nvPr>
            <p:ph idx="1"/>
          </p:nvPr>
        </p:nvPicPr>
        <p:blipFill rotWithShape="1">
          <a:blip r:embed="rId2"/>
          <a:srcRect l="5917" t="21474" r="25445"/>
          <a:stretch/>
        </p:blipFill>
        <p:spPr>
          <a:xfrm>
            <a:off x="6219825" y="2093976"/>
            <a:ext cx="5339590" cy="3638550"/>
          </a:xfrm>
        </p:spPr>
      </p:pic>
      <p:pic>
        <p:nvPicPr>
          <p:cNvPr id="12" name="Picture 11">
            <a:extLst>
              <a:ext uri="{FF2B5EF4-FFF2-40B4-BE49-F238E27FC236}">
                <a16:creationId xmlns:a16="http://schemas.microsoft.com/office/drawing/2014/main" id="{05E61680-3914-4182-9983-2E7BBA6CAF66}"/>
              </a:ext>
            </a:extLst>
          </p:cNvPr>
          <p:cNvPicPr>
            <a:picLocks noChangeAspect="1"/>
          </p:cNvPicPr>
          <p:nvPr/>
        </p:nvPicPr>
        <p:blipFill rotWithShape="1">
          <a:blip r:embed="rId3"/>
          <a:srcRect l="11953" t="28889" r="50625" b="37500"/>
          <a:stretch/>
        </p:blipFill>
        <p:spPr>
          <a:xfrm>
            <a:off x="1069848" y="2093975"/>
            <a:ext cx="4902328" cy="3638549"/>
          </a:xfrm>
          <a:prstGeom prst="rect">
            <a:avLst/>
          </a:prstGeom>
        </p:spPr>
      </p:pic>
    </p:spTree>
    <p:extLst>
      <p:ext uri="{BB962C8B-B14F-4D97-AF65-F5344CB8AC3E}">
        <p14:creationId xmlns:p14="http://schemas.microsoft.com/office/powerpoint/2010/main" val="121861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4FE2-A488-4CBE-9063-975CFE66DF93}"/>
              </a:ext>
            </a:extLst>
          </p:cNvPr>
          <p:cNvSpPr>
            <a:spLocks noGrp="1"/>
          </p:cNvSpPr>
          <p:nvPr>
            <p:ph type="title"/>
          </p:nvPr>
        </p:nvSpPr>
        <p:spPr/>
        <p:txBody>
          <a:bodyPr/>
          <a:lstStyle/>
          <a:p>
            <a:r>
              <a:rPr lang="en-US" dirty="0"/>
              <a:t>APACHE Web server</a:t>
            </a:r>
            <a:endParaRPr lang="en-IN" dirty="0"/>
          </a:p>
        </p:txBody>
      </p:sp>
      <p:sp>
        <p:nvSpPr>
          <p:cNvPr id="3" name="Content Placeholder 2">
            <a:extLst>
              <a:ext uri="{FF2B5EF4-FFF2-40B4-BE49-F238E27FC236}">
                <a16:creationId xmlns:a16="http://schemas.microsoft.com/office/drawing/2014/main" id="{43D77DF5-8A44-4E47-9FD2-C40D3A97BCEB}"/>
              </a:ext>
            </a:extLst>
          </p:cNvPr>
          <p:cNvSpPr>
            <a:spLocks noGrp="1"/>
          </p:cNvSpPr>
          <p:nvPr>
            <p:ph idx="1"/>
          </p:nvPr>
        </p:nvSpPr>
        <p:spPr/>
        <p:txBody>
          <a:bodyPr/>
          <a:lstStyle/>
          <a:p>
            <a:r>
              <a:rPr lang="en-US" dirty="0">
                <a:solidFill>
                  <a:srgbClr val="202122"/>
                </a:solidFill>
              </a:rPr>
              <a:t>Apache web server is a free and open-source cross-platform web server software, released under the terms of Apache License 2.0. Apache is developed and maintained by an open community of developers under the auspices of the Apache Software Foundation.</a:t>
            </a:r>
          </a:p>
          <a:p>
            <a:r>
              <a:rPr lang="en-US" dirty="0">
                <a:solidFill>
                  <a:srgbClr val="202122"/>
                </a:solidFill>
              </a:rPr>
              <a:t>The apache is a software that runs in the background under an appropriate operating system , which </a:t>
            </a:r>
            <a:r>
              <a:rPr lang="en-US" dirty="0" err="1">
                <a:solidFill>
                  <a:srgbClr val="202122"/>
                </a:solidFill>
              </a:rPr>
              <a:t>proives</a:t>
            </a:r>
            <a:r>
              <a:rPr lang="en-US" dirty="0">
                <a:solidFill>
                  <a:srgbClr val="202122"/>
                </a:solidFill>
              </a:rPr>
              <a:t> services to other applications that connect to it ,such as client web browser.</a:t>
            </a:r>
          </a:p>
          <a:p>
            <a:r>
              <a:rPr lang="en-US" b="0" i="0" dirty="0">
                <a:solidFill>
                  <a:srgbClr val="202122"/>
                </a:solidFill>
                <a:effectLst/>
              </a:rPr>
              <a:t>Apache played a key role in the initial growth of the </a:t>
            </a:r>
            <a:r>
              <a:rPr lang="en-US" b="0" i="0" u="none" strike="noStrike" dirty="0">
                <a:solidFill>
                  <a:srgbClr val="0645AD"/>
                </a:solidFill>
                <a:effectLst/>
              </a:rPr>
              <a:t>World Wide Web.</a:t>
            </a:r>
          </a:p>
          <a:p>
            <a:r>
              <a:rPr lang="en-US" b="0" i="0" dirty="0">
                <a:solidFill>
                  <a:srgbClr val="202122"/>
                </a:solidFill>
                <a:effectLst/>
              </a:rPr>
              <a:t>In 2009, it became the first web server software to serve more than 100 million </a:t>
            </a:r>
            <a:r>
              <a:rPr lang="en-US" b="0" i="0" u="none" strike="noStrike" dirty="0">
                <a:solidFill>
                  <a:srgbClr val="0645AD"/>
                </a:solidFill>
                <a:effectLst/>
              </a:rPr>
              <a:t>websites</a:t>
            </a:r>
            <a:r>
              <a:rPr lang="en-US" b="0" i="0" dirty="0">
                <a:solidFill>
                  <a:srgbClr val="202122"/>
                </a:solidFill>
                <a:effectLst/>
              </a:rPr>
              <a:t>.</a:t>
            </a:r>
            <a:endParaRPr lang="en-IN" dirty="0">
              <a:solidFill>
                <a:srgbClr val="202122"/>
              </a:solidFill>
            </a:endParaRPr>
          </a:p>
        </p:txBody>
      </p:sp>
    </p:spTree>
    <p:extLst>
      <p:ext uri="{BB962C8B-B14F-4D97-AF65-F5344CB8AC3E}">
        <p14:creationId xmlns:p14="http://schemas.microsoft.com/office/powerpoint/2010/main" val="205201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4B42-F14D-40E3-A1EB-98C27A8D8BAB}"/>
              </a:ext>
            </a:extLst>
          </p:cNvPr>
          <p:cNvSpPr>
            <a:spLocks noGrp="1"/>
          </p:cNvSpPr>
          <p:nvPr>
            <p:ph type="title"/>
          </p:nvPr>
        </p:nvSpPr>
        <p:spPr/>
        <p:txBody>
          <a:bodyPr/>
          <a:lstStyle/>
          <a:p>
            <a:r>
              <a:rPr lang="en-US" dirty="0"/>
              <a:t>APACHE Web server</a:t>
            </a:r>
            <a:endParaRPr lang="en-IN" dirty="0"/>
          </a:p>
        </p:txBody>
      </p:sp>
      <p:sp>
        <p:nvSpPr>
          <p:cNvPr id="3" name="Content Placeholder 2">
            <a:extLst>
              <a:ext uri="{FF2B5EF4-FFF2-40B4-BE49-F238E27FC236}">
                <a16:creationId xmlns:a16="http://schemas.microsoft.com/office/drawing/2014/main" id="{1485D9E5-5985-427D-B143-1501E8566671}"/>
              </a:ext>
            </a:extLst>
          </p:cNvPr>
          <p:cNvSpPr>
            <a:spLocks noGrp="1"/>
          </p:cNvSpPr>
          <p:nvPr>
            <p:ph idx="1"/>
          </p:nvPr>
        </p:nvSpPr>
        <p:spPr/>
        <p:txBody>
          <a:bodyPr/>
          <a:lstStyle/>
          <a:p>
            <a:r>
              <a:rPr lang="en-US" dirty="0"/>
              <a:t>It was first developed to work with Linus / Unix operating systems but was later adapted to work under other systems including Windows and MAC.</a:t>
            </a:r>
          </a:p>
          <a:p>
            <a:r>
              <a:rPr lang="en-US" b="0" i="0" dirty="0">
                <a:solidFill>
                  <a:srgbClr val="202122"/>
                </a:solidFill>
                <a:effectLst/>
              </a:rPr>
              <a:t>Originally based on </a:t>
            </a:r>
            <a:r>
              <a:rPr lang="en-US" b="0" i="0" dirty="0">
                <a:effectLst/>
              </a:rPr>
              <a:t>the </a:t>
            </a:r>
            <a:r>
              <a:rPr lang="en-US" b="0" i="0" u="none" strike="noStrike" dirty="0">
                <a:effectLst/>
              </a:rPr>
              <a:t>NCSA </a:t>
            </a:r>
            <a:r>
              <a:rPr lang="en-US" b="0" i="0" u="none" strike="noStrike" dirty="0" err="1">
                <a:effectLst/>
              </a:rPr>
              <a:t>HTTPd</a:t>
            </a:r>
            <a:r>
              <a:rPr lang="en-US" b="0" i="0" dirty="0">
                <a:effectLst/>
              </a:rPr>
              <a:t> server</a:t>
            </a:r>
            <a:r>
              <a:rPr lang="en-US" b="0" i="0" dirty="0">
                <a:solidFill>
                  <a:srgbClr val="202122"/>
                </a:solidFill>
                <a:effectLst/>
              </a:rPr>
              <a:t>, development of Apache began in early 1995 after work on the NCSA code stalled, quickly overtaking NCSA </a:t>
            </a:r>
            <a:r>
              <a:rPr lang="en-US" b="0" i="0" dirty="0" err="1">
                <a:solidFill>
                  <a:srgbClr val="202122"/>
                </a:solidFill>
                <a:effectLst/>
              </a:rPr>
              <a:t>HTTPd</a:t>
            </a:r>
            <a:r>
              <a:rPr lang="en-US" b="0" i="0" dirty="0">
                <a:solidFill>
                  <a:srgbClr val="202122"/>
                </a:solidFill>
                <a:effectLst/>
              </a:rPr>
              <a:t> as the </a:t>
            </a:r>
            <a:r>
              <a:rPr lang="en-US" b="0" i="0" dirty="0">
                <a:effectLst/>
              </a:rPr>
              <a:t>dominant </a:t>
            </a:r>
            <a:r>
              <a:rPr lang="en-US" b="0" i="0" u="none" strike="noStrike" dirty="0">
                <a:effectLst/>
              </a:rPr>
              <a:t>HTTP</a:t>
            </a:r>
            <a:r>
              <a:rPr lang="en-US" b="0" i="0" dirty="0">
                <a:effectLst/>
              </a:rPr>
              <a:t> </a:t>
            </a:r>
            <a:r>
              <a:rPr lang="en-US" b="0" i="0" dirty="0">
                <a:solidFill>
                  <a:srgbClr val="202122"/>
                </a:solidFill>
                <a:effectLst/>
              </a:rPr>
              <a:t>server.</a:t>
            </a:r>
            <a:endParaRPr lang="en-US" dirty="0"/>
          </a:p>
        </p:txBody>
      </p:sp>
    </p:spTree>
    <p:extLst>
      <p:ext uri="{BB962C8B-B14F-4D97-AF65-F5344CB8AC3E}">
        <p14:creationId xmlns:p14="http://schemas.microsoft.com/office/powerpoint/2010/main" val="91402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151F-A76F-4BDB-97EA-DC58A6856690}"/>
              </a:ext>
            </a:extLst>
          </p:cNvPr>
          <p:cNvSpPr>
            <a:spLocks noGrp="1"/>
          </p:cNvSpPr>
          <p:nvPr>
            <p:ph type="title"/>
          </p:nvPr>
        </p:nvSpPr>
        <p:spPr/>
        <p:txBody>
          <a:bodyPr/>
          <a:lstStyle/>
          <a:p>
            <a:r>
              <a:rPr lang="en-US" dirty="0"/>
              <a:t>APACHE Web server</a:t>
            </a:r>
            <a:endParaRPr lang="en-IN" dirty="0"/>
          </a:p>
        </p:txBody>
      </p:sp>
      <p:sp>
        <p:nvSpPr>
          <p:cNvPr id="3" name="Content Placeholder 2">
            <a:extLst>
              <a:ext uri="{FF2B5EF4-FFF2-40B4-BE49-F238E27FC236}">
                <a16:creationId xmlns:a16="http://schemas.microsoft.com/office/drawing/2014/main" id="{7C575220-484D-4B28-B9F0-9698C7F2E2E8}"/>
              </a:ext>
            </a:extLst>
          </p:cNvPr>
          <p:cNvSpPr>
            <a:spLocks noGrp="1"/>
          </p:cNvSpPr>
          <p:nvPr>
            <p:ph idx="1"/>
          </p:nvPr>
        </p:nvSpPr>
        <p:spPr/>
        <p:txBody>
          <a:bodyPr/>
          <a:lstStyle/>
          <a:p>
            <a:r>
              <a:rPr lang="en-US" b="0" i="0" dirty="0">
                <a:solidFill>
                  <a:srgbClr val="202122"/>
                </a:solidFill>
                <a:effectLst/>
              </a:rPr>
              <a:t>As of January 2021, </a:t>
            </a:r>
            <a:r>
              <a:rPr lang="en-US" b="0" i="0" u="none" strike="noStrike" dirty="0">
                <a:solidFill>
                  <a:srgbClr val="0645AD"/>
                </a:solidFill>
                <a:effectLst/>
              </a:rPr>
              <a:t>Netcraft </a:t>
            </a:r>
            <a:r>
              <a:rPr lang="en-US" b="0" i="0" dirty="0">
                <a:solidFill>
                  <a:srgbClr val="202122"/>
                </a:solidFill>
                <a:effectLst/>
              </a:rPr>
              <a:t>(</a:t>
            </a:r>
            <a:r>
              <a:rPr lang="en-US" sz="1800" b="1" i="0" dirty="0">
                <a:solidFill>
                  <a:srgbClr val="202122"/>
                </a:solidFill>
                <a:effectLst/>
                <a:latin typeface="Arial" panose="020B0604020202020204" pitchFamily="34" charset="0"/>
              </a:rPr>
              <a:t>Netcraft</a:t>
            </a:r>
            <a:r>
              <a:rPr lang="en-US" sz="1800" b="0" i="0" dirty="0">
                <a:solidFill>
                  <a:srgbClr val="202122"/>
                </a:solidFill>
                <a:effectLst/>
                <a:latin typeface="Arial" panose="020B0604020202020204" pitchFamily="34" charset="0"/>
              </a:rPr>
              <a:t> is an Internet services company based in England</a:t>
            </a:r>
            <a:r>
              <a:rPr lang="en-US" b="0" i="0" dirty="0">
                <a:solidFill>
                  <a:srgbClr val="202122"/>
                </a:solidFill>
                <a:effectLst/>
              </a:rPr>
              <a:t>) estimated that Apache served 24.63% of the million busiest websites, while </a:t>
            </a:r>
            <a:r>
              <a:rPr lang="en-US" b="0" i="0" u="none" strike="noStrike" dirty="0">
                <a:solidFill>
                  <a:srgbClr val="0645AD"/>
                </a:solidFill>
                <a:effectLst/>
              </a:rPr>
              <a:t>Nginx</a:t>
            </a:r>
            <a:r>
              <a:rPr lang="en-US" b="0" i="0" dirty="0">
                <a:solidFill>
                  <a:srgbClr val="202122"/>
                </a:solidFill>
                <a:effectLst/>
              </a:rPr>
              <a:t> served 23.21% and Microsoft is in third place at 6.85%</a:t>
            </a:r>
            <a:endParaRPr lang="en-IN" dirty="0"/>
          </a:p>
        </p:txBody>
      </p:sp>
      <p:pic>
        <p:nvPicPr>
          <p:cNvPr id="6" name="Picture 5">
            <a:extLst>
              <a:ext uri="{FF2B5EF4-FFF2-40B4-BE49-F238E27FC236}">
                <a16:creationId xmlns:a16="http://schemas.microsoft.com/office/drawing/2014/main" id="{ED2AFC19-D0B8-4F13-961B-F3A5831B0EB0}"/>
              </a:ext>
            </a:extLst>
          </p:cNvPr>
          <p:cNvPicPr>
            <a:picLocks noChangeAspect="1"/>
          </p:cNvPicPr>
          <p:nvPr/>
        </p:nvPicPr>
        <p:blipFill rotWithShape="1">
          <a:blip r:embed="rId2"/>
          <a:srcRect l="20781" t="29028" r="48047" b="42917"/>
          <a:stretch/>
        </p:blipFill>
        <p:spPr>
          <a:xfrm>
            <a:off x="1282827" y="3495675"/>
            <a:ext cx="4139129" cy="2362200"/>
          </a:xfrm>
          <a:prstGeom prst="rect">
            <a:avLst/>
          </a:prstGeom>
        </p:spPr>
      </p:pic>
      <p:pic>
        <p:nvPicPr>
          <p:cNvPr id="9" name="Picture 8">
            <a:extLst>
              <a:ext uri="{FF2B5EF4-FFF2-40B4-BE49-F238E27FC236}">
                <a16:creationId xmlns:a16="http://schemas.microsoft.com/office/drawing/2014/main" id="{0E6CD181-35C7-48B2-98CC-8BFA12F4DDB6}"/>
              </a:ext>
            </a:extLst>
          </p:cNvPr>
          <p:cNvPicPr>
            <a:picLocks noChangeAspect="1"/>
          </p:cNvPicPr>
          <p:nvPr/>
        </p:nvPicPr>
        <p:blipFill rotWithShape="1">
          <a:blip r:embed="rId3"/>
          <a:srcRect l="26016" t="21805" r="12656" b="22639"/>
          <a:stretch/>
        </p:blipFill>
        <p:spPr>
          <a:xfrm>
            <a:off x="5829300" y="3429000"/>
            <a:ext cx="4924426" cy="2428875"/>
          </a:xfrm>
          <a:prstGeom prst="rect">
            <a:avLst/>
          </a:prstGeom>
        </p:spPr>
      </p:pic>
    </p:spTree>
    <p:extLst>
      <p:ext uri="{BB962C8B-B14F-4D97-AF65-F5344CB8AC3E}">
        <p14:creationId xmlns:p14="http://schemas.microsoft.com/office/powerpoint/2010/main" val="2586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475235-9EBF-4994-9DB2-69A963F1AADD}"/>
              </a:ext>
            </a:extLst>
          </p:cNvPr>
          <p:cNvSpPr>
            <a:spLocks noGrp="1"/>
          </p:cNvSpPr>
          <p:nvPr>
            <p:ph type="title"/>
          </p:nvPr>
        </p:nvSpPr>
        <p:spPr>
          <a:xfrm>
            <a:off x="936498" y="4504182"/>
            <a:ext cx="10703052" cy="1609344"/>
          </a:xfrm>
        </p:spPr>
        <p:txBody>
          <a:bodyPr>
            <a:normAutofit/>
          </a:bodyPr>
          <a:lstStyle/>
          <a:p>
            <a:r>
              <a:rPr lang="en-US" sz="4400" dirty="0"/>
              <a:t>general organization of the Apache Web server</a:t>
            </a:r>
            <a:endParaRPr lang="en-IN" sz="4400" dirty="0"/>
          </a:p>
        </p:txBody>
      </p:sp>
      <p:pic>
        <p:nvPicPr>
          <p:cNvPr id="6" name="Content Placeholder 4">
            <a:extLst>
              <a:ext uri="{FF2B5EF4-FFF2-40B4-BE49-F238E27FC236}">
                <a16:creationId xmlns:a16="http://schemas.microsoft.com/office/drawing/2014/main" id="{97D5327C-28DC-4646-A2FF-DA8BE43E1FA1}"/>
              </a:ext>
            </a:extLst>
          </p:cNvPr>
          <p:cNvPicPr>
            <a:picLocks noGrp="1" noChangeAspect="1"/>
          </p:cNvPicPr>
          <p:nvPr>
            <p:ph idx="4294967295"/>
          </p:nvPr>
        </p:nvPicPr>
        <p:blipFill rotWithShape="1">
          <a:blip r:embed="rId2"/>
          <a:srcRect l="23241" t="36284" r="29678" b="13637"/>
          <a:stretch/>
        </p:blipFill>
        <p:spPr>
          <a:xfrm>
            <a:off x="2709862" y="511175"/>
            <a:ext cx="6772275" cy="4051300"/>
          </a:xfrm>
        </p:spPr>
      </p:pic>
    </p:spTree>
    <p:extLst>
      <p:ext uri="{BB962C8B-B14F-4D97-AF65-F5344CB8AC3E}">
        <p14:creationId xmlns:p14="http://schemas.microsoft.com/office/powerpoint/2010/main" val="2063883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5D76096-B462-4F88-BF68-C9A73FC0EBCE}"/>
              </a:ext>
            </a:extLst>
          </p:cNvPr>
          <p:cNvSpPr>
            <a:spLocks noGrp="1"/>
          </p:cNvSpPr>
          <p:nvPr>
            <p:ph idx="1"/>
          </p:nvPr>
        </p:nvSpPr>
        <p:spPr>
          <a:xfrm>
            <a:off x="898398" y="1683258"/>
            <a:ext cx="10058400" cy="4050792"/>
          </a:xfrm>
        </p:spPr>
        <p:txBody>
          <a:bodyPr>
            <a:normAutofit/>
          </a:bodyPr>
          <a:lstStyle/>
          <a:p>
            <a:r>
              <a:rPr lang="en-US" dirty="0"/>
              <a:t>The Apache core makes few assumptions on how incoming requests should be handled.</a:t>
            </a:r>
          </a:p>
          <a:p>
            <a:r>
              <a:rPr lang="en-US" b="1" dirty="0"/>
              <a:t>HOOK : </a:t>
            </a:r>
            <a:r>
              <a:rPr lang="en-US" dirty="0"/>
              <a:t>Hook</a:t>
            </a:r>
            <a:r>
              <a:rPr lang="en-US" b="1" dirty="0"/>
              <a:t> </a:t>
            </a:r>
            <a:r>
              <a:rPr lang="en-US" dirty="0"/>
              <a:t>is nothing but a placeholder for a specific group of functions. The Apache core assumes that requests are processed in a number of phases, each phase consisting of a few hooks. Each hook thus represents a group of similar actions that need to be executed as part of processing a request.</a:t>
            </a:r>
          </a:p>
          <a:p>
            <a:r>
              <a:rPr lang="en-US" dirty="0"/>
              <a:t>Example: There is a hook to translate a URL to a local file name.</a:t>
            </a:r>
          </a:p>
          <a:p>
            <a:r>
              <a:rPr lang="en-US" b="1" dirty="0"/>
              <a:t>MODULE</a:t>
            </a:r>
            <a:r>
              <a:rPr lang="en-US" dirty="0"/>
              <a:t> </a:t>
            </a:r>
            <a:r>
              <a:rPr lang="en-US" b="1" dirty="0"/>
              <a:t>:</a:t>
            </a:r>
            <a:r>
              <a:rPr lang="en-US" dirty="0"/>
              <a:t> The functions associated with a hook are all provided by separate modules.</a:t>
            </a:r>
            <a:endParaRPr lang="en-IN" dirty="0"/>
          </a:p>
        </p:txBody>
      </p:sp>
    </p:spTree>
    <p:extLst>
      <p:ext uri="{BB962C8B-B14F-4D97-AF65-F5344CB8AC3E}">
        <p14:creationId xmlns:p14="http://schemas.microsoft.com/office/powerpoint/2010/main" val="5271391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113</TotalTime>
  <Words>592</Words>
  <Application>Microsoft Office PowerPoint</Application>
  <PresentationFormat>Widescreen</PresentationFormat>
  <Paragraphs>38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Rockwell</vt:lpstr>
      <vt:lpstr>Rockwell Condensed</vt:lpstr>
      <vt:lpstr>Wingdings</vt:lpstr>
      <vt:lpstr>Wood Type</vt:lpstr>
      <vt:lpstr>APACHE WEB SERVER</vt:lpstr>
      <vt:lpstr>What is Web server ??</vt:lpstr>
      <vt:lpstr>Web server</vt:lpstr>
      <vt:lpstr>What is apache web server ??</vt:lpstr>
      <vt:lpstr>APACHE Web server</vt:lpstr>
      <vt:lpstr>APACHE Web server</vt:lpstr>
      <vt:lpstr>APACHE Web server</vt:lpstr>
      <vt:lpstr>general organization of the Apache Web server</vt:lpstr>
      <vt:lpstr>PowerPoint Presentation</vt:lpstr>
      <vt:lpstr>Features</vt:lpstr>
      <vt:lpstr>versions</vt:lpstr>
      <vt:lpstr>Performance</vt:lpstr>
      <vt:lpstr>Apache vs Nginx vs openLitespeed</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WEB SERVER</dc:title>
  <dc:creator>Rahul Bakhtiani</dc:creator>
  <cp:lastModifiedBy>Rahul Bakhtiani</cp:lastModifiedBy>
  <cp:revision>15</cp:revision>
  <dcterms:created xsi:type="dcterms:W3CDTF">2021-02-21T12:23:42Z</dcterms:created>
  <dcterms:modified xsi:type="dcterms:W3CDTF">2021-02-21T14:16:53Z</dcterms:modified>
</cp:coreProperties>
</file>